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4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7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4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7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3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4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7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2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9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8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5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9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7D679-9F0A-4117-800E-716DFA2A5A5A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E498-72AC-45A7-ADCD-932BE62B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6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8318" y="1107905"/>
            <a:ext cx="2169596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5212" y="1171412"/>
            <a:ext cx="70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Text box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5873" y="474904"/>
            <a:ext cx="2142040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flipV="1">
            <a:off x="2269471" y="601625"/>
            <a:ext cx="122872" cy="100924"/>
          </a:xfrm>
          <a:prstGeom prst="triangle">
            <a:avLst>
              <a:gd name="adj" fmla="val 451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3931" y="526353"/>
            <a:ext cx="1045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Manufacturer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196629" y="1781362"/>
            <a:ext cx="2142040" cy="197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5873" y="1779034"/>
            <a:ext cx="1266092" cy="1244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37393" y="1781362"/>
            <a:ext cx="2142040" cy="197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9278" y="1815107"/>
            <a:ext cx="2141556" cy="1937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317" y="3935554"/>
            <a:ext cx="8227107" cy="24609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035443" y="1107905"/>
            <a:ext cx="4603182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132337" y="1171412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link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4430" y="1107905"/>
            <a:ext cx="1846145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71324" y="1171412"/>
            <a:ext cx="792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Spec date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17470" y="1107905"/>
            <a:ext cx="1761964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337814" y="1171412"/>
            <a:ext cx="1071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Entry date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2987" y="4040379"/>
            <a:ext cx="1071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Description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17470" y="601625"/>
            <a:ext cx="1761964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37814" y="665132"/>
            <a:ext cx="1071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Last update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91575" y="588524"/>
            <a:ext cx="1761964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411919" y="652031"/>
            <a:ext cx="1071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Revisions</a:t>
            </a:r>
            <a:endParaRPr lang="en-US" sz="1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26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8978" y="2679727"/>
            <a:ext cx="2238935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8978" y="3619264"/>
            <a:ext cx="448575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5189" y="3619264"/>
            <a:ext cx="948907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1733" y="3619264"/>
            <a:ext cx="1604814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26143" y="3616790"/>
            <a:ext cx="1800047" cy="36806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8777" y="3617992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solidFill>
                  <a:srgbClr val="FFC000"/>
                </a:solidFill>
              </a:rPr>
              <a:t>a1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98978" y="4053460"/>
            <a:ext cx="448575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25189" y="4053460"/>
            <a:ext cx="948907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51733" y="4053460"/>
            <a:ext cx="1620178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726143" y="4050986"/>
            <a:ext cx="1800047" cy="36806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48777" y="3987324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FFC000"/>
                </a:solidFill>
              </a:rPr>
              <a:t>a2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12" idx="2"/>
          </p:cNvCxnSpPr>
          <p:nvPr/>
        </p:nvCxnSpPr>
        <p:spPr>
          <a:xfrm flipV="1">
            <a:off x="596645" y="4421520"/>
            <a:ext cx="226621" cy="765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8326" y="5122288"/>
            <a:ext cx="168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FFC000"/>
                </a:solidFill>
              </a:rPr>
              <a:t>Auto numbering column</a:t>
            </a:r>
          </a:p>
          <a:p>
            <a:r>
              <a:rPr lang="en-US" sz="1200" i="1" dirty="0" smtClean="0">
                <a:solidFill>
                  <a:srgbClr val="FFC000"/>
                </a:solidFill>
              </a:rPr>
              <a:t>a1 a2 ….</a:t>
            </a:r>
            <a:endParaRPr lang="en-US" sz="1200" i="1" dirty="0">
              <a:solidFill>
                <a:srgbClr val="FFC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03743" y="2679727"/>
            <a:ext cx="2689989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303743" y="3551854"/>
            <a:ext cx="448575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353542" y="3550582"/>
            <a:ext cx="397866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FFC000"/>
                </a:solidFill>
              </a:rPr>
              <a:t>b1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9303743" y="3986050"/>
            <a:ext cx="448575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9353542" y="3919914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solidFill>
                  <a:srgbClr val="FFC000"/>
                </a:solidFill>
              </a:rPr>
              <a:t>b</a:t>
            </a:r>
            <a:r>
              <a:rPr lang="en-US" sz="1200" b="1" i="1" dirty="0" smtClean="0">
                <a:solidFill>
                  <a:srgbClr val="FFC000"/>
                </a:solidFill>
              </a:rPr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303743" y="4420246"/>
            <a:ext cx="448575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9353542" y="4373421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FFC000"/>
                </a:solidFill>
              </a:rPr>
              <a:t>b3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724578" y="3182594"/>
            <a:ext cx="1819367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Isosceles Triangle 42"/>
          <p:cNvSpPr/>
          <p:nvPr/>
        </p:nvSpPr>
        <p:spPr>
          <a:xfrm flipV="1">
            <a:off x="6298176" y="3309315"/>
            <a:ext cx="122872" cy="100924"/>
          </a:xfrm>
          <a:prstGeom prst="triangle">
            <a:avLst>
              <a:gd name="adj" fmla="val 451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792636" y="3234043"/>
            <a:ext cx="837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Parameter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2123116" y="4071634"/>
            <a:ext cx="70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Text box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36374" y="3676256"/>
            <a:ext cx="70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Text box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99401" y="4071635"/>
            <a:ext cx="70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Text box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04283" y="3676256"/>
            <a:ext cx="70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Text box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5873" y="2743234"/>
            <a:ext cx="70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Text box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52806" y="3511042"/>
            <a:ext cx="837089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Family Code</a:t>
            </a:r>
          </a:p>
          <a:p>
            <a:r>
              <a:rPr lang="en-US" sz="900" dirty="0" smtClean="0"/>
              <a:t>SKU</a:t>
            </a:r>
          </a:p>
          <a:p>
            <a:r>
              <a:rPr lang="en-US" sz="900" dirty="0" smtClean="0"/>
              <a:t>Stock</a:t>
            </a:r>
          </a:p>
          <a:p>
            <a:r>
              <a:rPr lang="en-US" sz="900" dirty="0" smtClean="0"/>
              <a:t>Source Type</a:t>
            </a:r>
          </a:p>
          <a:p>
            <a:r>
              <a:rPr lang="en-US" sz="900" dirty="0" smtClean="0"/>
              <a:t>Fixture Type</a:t>
            </a:r>
          </a:p>
          <a:p>
            <a:r>
              <a:rPr lang="en-US" sz="900" dirty="0" smtClean="0"/>
              <a:t>Environment</a:t>
            </a:r>
          </a:p>
          <a:p>
            <a:r>
              <a:rPr lang="en-US" sz="900" dirty="0"/>
              <a:t>Fixture Finish</a:t>
            </a:r>
            <a:r>
              <a:rPr lang="en-US" sz="900" dirty="0" smtClean="0"/>
              <a:t> </a:t>
            </a:r>
          </a:p>
          <a:p>
            <a:r>
              <a:rPr lang="en-US" sz="900" dirty="0" smtClean="0"/>
              <a:t>Environment </a:t>
            </a:r>
          </a:p>
          <a:p>
            <a:r>
              <a:rPr lang="en-US" sz="900" dirty="0" smtClean="0"/>
              <a:t>UL </a:t>
            </a:r>
          </a:p>
          <a:p>
            <a:r>
              <a:rPr lang="en-US" sz="900" dirty="0" smtClean="0"/>
              <a:t>ETL </a:t>
            </a:r>
          </a:p>
          <a:p>
            <a:r>
              <a:rPr lang="en-US" sz="900" dirty="0" smtClean="0"/>
              <a:t>CSA </a:t>
            </a:r>
          </a:p>
          <a:p>
            <a:r>
              <a:rPr lang="en-US" sz="900" dirty="0" smtClean="0"/>
              <a:t>Made </a:t>
            </a:r>
            <a:r>
              <a:rPr lang="en-US" sz="900" dirty="0"/>
              <a:t>in USA</a:t>
            </a:r>
            <a:r>
              <a:rPr lang="en-US" sz="900" dirty="0" smtClean="0"/>
              <a:t> </a:t>
            </a:r>
          </a:p>
          <a:p>
            <a:r>
              <a:rPr lang="en-US" sz="900" dirty="0" smtClean="0"/>
              <a:t>IBEW </a:t>
            </a:r>
          </a:p>
          <a:p>
            <a:r>
              <a:rPr lang="en-US" sz="900" dirty="0" smtClean="0"/>
              <a:t>Warranty </a:t>
            </a:r>
          </a:p>
          <a:p>
            <a:r>
              <a:rPr lang="en-US" sz="900" dirty="0" smtClean="0"/>
              <a:t>Shape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792637" y="3648904"/>
            <a:ext cx="1628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Properties based on field choice</a:t>
            </a:r>
          </a:p>
          <a:p>
            <a:pPr marL="228600" indent="-228600">
              <a:buAutoNum type="arabicPeriod"/>
            </a:pPr>
            <a:r>
              <a:rPr lang="en-US" sz="1200" dirty="0" smtClean="0">
                <a:solidFill>
                  <a:srgbClr val="FFC000"/>
                </a:solidFill>
              </a:rPr>
              <a:t>Dropdown</a:t>
            </a:r>
          </a:p>
          <a:p>
            <a:pPr marL="228600" indent="-228600">
              <a:buAutoNum type="arabicPeriod"/>
            </a:pPr>
            <a:r>
              <a:rPr lang="en-US" sz="1200" dirty="0" smtClean="0">
                <a:solidFill>
                  <a:srgbClr val="FFC000"/>
                </a:solidFill>
              </a:rPr>
              <a:t>Number</a:t>
            </a:r>
          </a:p>
          <a:p>
            <a:pPr marL="228600" indent="-228600">
              <a:buAutoNum type="arabicPeriod"/>
            </a:pPr>
            <a:r>
              <a:rPr lang="en-US" sz="1200" dirty="0" smtClean="0">
                <a:solidFill>
                  <a:srgbClr val="FFC000"/>
                </a:solidFill>
              </a:rPr>
              <a:t>yes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21795" y="3616790"/>
            <a:ext cx="1800047" cy="36806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621795" y="4050986"/>
            <a:ext cx="1800047" cy="36806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602475" y="3182594"/>
            <a:ext cx="1819367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Isosceles Triangle 54"/>
          <p:cNvSpPr/>
          <p:nvPr/>
        </p:nvSpPr>
        <p:spPr>
          <a:xfrm flipV="1">
            <a:off x="8193828" y="3309315"/>
            <a:ext cx="122872" cy="100924"/>
          </a:xfrm>
          <a:prstGeom prst="triangle">
            <a:avLst>
              <a:gd name="adj" fmla="val 45161"/>
            </a:avLst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6603328" y="3249859"/>
            <a:ext cx="837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Parameter</a:t>
            </a:r>
            <a:endParaRPr lang="en-US" sz="1200" dirty="0"/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9107590" y="2422873"/>
            <a:ext cx="6824" cy="288092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96645" y="539511"/>
            <a:ext cx="675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General</a:t>
            </a:r>
            <a:endParaRPr lang="en-US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3382977" y="541935"/>
            <a:ext cx="923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Color, </a:t>
            </a:r>
            <a:r>
              <a:rPr lang="en-US" sz="1200" dirty="0" err="1" smtClean="0"/>
              <a:t>Lume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5653652" y="511306"/>
            <a:ext cx="7508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Electrical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7903774" y="48442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Compliances</a:t>
            </a:r>
            <a:endParaRPr lang="en-US" sz="1200" dirty="0"/>
          </a:p>
        </p:txBody>
      </p:sp>
      <p:sp>
        <p:nvSpPr>
          <p:cNvPr id="79" name="TextBox 78"/>
          <p:cNvSpPr txBox="1"/>
          <p:nvPr/>
        </p:nvSpPr>
        <p:spPr>
          <a:xfrm>
            <a:off x="5541586" y="749800"/>
            <a:ext cx="2362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Diming Range</a:t>
            </a:r>
            <a:r>
              <a:rPr lang="en-US" sz="1200" dirty="0" smtClean="0"/>
              <a:t> </a:t>
            </a:r>
            <a:r>
              <a:rPr lang="en-US" sz="1200" dirty="0"/>
              <a:t>Dimming Type</a:t>
            </a:r>
            <a:r>
              <a:rPr lang="en-US" sz="1200" dirty="0" smtClean="0"/>
              <a:t> </a:t>
            </a:r>
            <a:r>
              <a:rPr lang="en-US" sz="1200" dirty="0"/>
              <a:t>Sensors</a:t>
            </a:r>
            <a:r>
              <a:rPr lang="en-US" sz="1200" dirty="0" smtClean="0"/>
              <a:t> </a:t>
            </a:r>
            <a:r>
              <a:rPr lang="en-US" sz="1200" dirty="0" err="1"/>
              <a:t>Sensors</a:t>
            </a:r>
            <a:r>
              <a:rPr lang="en-US" sz="1200" dirty="0" smtClean="0"/>
              <a:t> </a:t>
            </a:r>
            <a:r>
              <a:rPr lang="en-US" sz="1200" dirty="0"/>
              <a:t>Power Source</a:t>
            </a:r>
            <a:r>
              <a:rPr lang="en-US" sz="1200" dirty="0" smtClean="0"/>
              <a:t> </a:t>
            </a:r>
            <a:r>
              <a:rPr lang="en-US" sz="1200" dirty="0"/>
              <a:t>Voltage</a:t>
            </a:r>
            <a:r>
              <a:rPr lang="en-US" sz="1200" dirty="0" smtClean="0"/>
              <a:t> </a:t>
            </a:r>
            <a:r>
              <a:rPr lang="en-US" sz="1200" dirty="0" err="1"/>
              <a:t>EMergency</a:t>
            </a:r>
            <a:r>
              <a:rPr lang="en-US" sz="1200" dirty="0"/>
              <a:t> Type</a:t>
            </a:r>
            <a:r>
              <a:rPr lang="en-US" sz="1200" dirty="0" smtClean="0"/>
              <a:t> </a:t>
            </a:r>
            <a:r>
              <a:rPr lang="en-US" sz="1200" dirty="0"/>
              <a:t>Track Circuits</a:t>
            </a:r>
            <a:r>
              <a:rPr lang="en-US" sz="1200" dirty="0" smtClean="0"/>
              <a:t> </a:t>
            </a:r>
            <a:r>
              <a:rPr lang="en-US" sz="1200" dirty="0"/>
              <a:t>LM70</a:t>
            </a:r>
            <a:r>
              <a:rPr lang="en-US" sz="1200" dirty="0" smtClean="0"/>
              <a:t> </a:t>
            </a:r>
            <a:r>
              <a:rPr lang="en-US" sz="1200" dirty="0"/>
              <a:t>TM21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539170" y="870182"/>
            <a:ext cx="2651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Family Code</a:t>
            </a:r>
            <a:r>
              <a:rPr lang="en-US" sz="1200" dirty="0" smtClean="0"/>
              <a:t> </a:t>
            </a:r>
            <a:r>
              <a:rPr lang="en-US" sz="1200" dirty="0"/>
              <a:t>Shape</a:t>
            </a:r>
            <a:r>
              <a:rPr lang="en-US" sz="1200" dirty="0" smtClean="0"/>
              <a:t> </a:t>
            </a:r>
            <a:r>
              <a:rPr lang="en-US" sz="1200" dirty="0"/>
              <a:t>Adjustable</a:t>
            </a:r>
            <a:r>
              <a:rPr lang="en-US" sz="1200" dirty="0" smtClean="0"/>
              <a:t> </a:t>
            </a:r>
            <a:r>
              <a:rPr lang="en-US" sz="1200" dirty="0"/>
              <a:t>ADA</a:t>
            </a:r>
            <a:r>
              <a:rPr lang="en-US" sz="1200" dirty="0" smtClean="0"/>
              <a:t> </a:t>
            </a:r>
            <a:r>
              <a:rPr lang="en-US" sz="1200" dirty="0"/>
              <a:t>Mounting</a:t>
            </a:r>
            <a:r>
              <a:rPr lang="en-US" sz="1200" dirty="0" smtClean="0"/>
              <a:t> </a:t>
            </a:r>
            <a:r>
              <a:rPr lang="en-US" sz="1200" dirty="0" err="1"/>
              <a:t>Mounting</a:t>
            </a:r>
            <a:r>
              <a:rPr lang="en-US" sz="1200" dirty="0" smtClean="0"/>
              <a:t> </a:t>
            </a:r>
            <a:r>
              <a:rPr lang="en-US" sz="1200" dirty="0"/>
              <a:t>Linear Type</a:t>
            </a:r>
            <a:r>
              <a:rPr lang="en-US" sz="1200" dirty="0" smtClean="0"/>
              <a:t> </a:t>
            </a:r>
            <a:r>
              <a:rPr lang="en-US" sz="1200" dirty="0"/>
              <a:t>Length min</a:t>
            </a:r>
            <a:r>
              <a:rPr lang="en-US" sz="1200" dirty="0" smtClean="0"/>
              <a:t> </a:t>
            </a:r>
            <a:r>
              <a:rPr lang="en-US" sz="1200" dirty="0"/>
              <a:t>Multiples min</a:t>
            </a:r>
            <a:r>
              <a:rPr lang="en-US" sz="1200" dirty="0" smtClean="0"/>
              <a:t> </a:t>
            </a:r>
            <a:r>
              <a:rPr lang="en-US" sz="1200" dirty="0"/>
              <a:t>Size Min</a:t>
            </a:r>
            <a:r>
              <a:rPr lang="en-US" sz="1200" dirty="0" smtClean="0"/>
              <a:t> </a:t>
            </a:r>
            <a:r>
              <a:rPr lang="en-US" sz="1200" dirty="0"/>
              <a:t>Size Max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3307613" y="843185"/>
            <a:ext cx="1976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CRI</a:t>
            </a:r>
            <a:r>
              <a:rPr lang="en-US" sz="1200" dirty="0" smtClean="0"/>
              <a:t> </a:t>
            </a:r>
            <a:r>
              <a:rPr lang="en-US" sz="1200" dirty="0"/>
              <a:t>CCT</a:t>
            </a:r>
            <a:r>
              <a:rPr lang="en-US" sz="1200" dirty="0" smtClean="0"/>
              <a:t> </a:t>
            </a:r>
            <a:r>
              <a:rPr lang="en-US" sz="1200" dirty="0"/>
              <a:t>Watt</a:t>
            </a:r>
            <a:r>
              <a:rPr lang="en-US" sz="1200" dirty="0" smtClean="0"/>
              <a:t> </a:t>
            </a:r>
            <a:r>
              <a:rPr lang="en-US" sz="1200" dirty="0"/>
              <a:t>Lumens</a:t>
            </a:r>
            <a:r>
              <a:rPr lang="en-US" sz="1200" dirty="0" smtClean="0"/>
              <a:t> </a:t>
            </a:r>
            <a:r>
              <a:rPr lang="en-US" sz="1200" dirty="0"/>
              <a:t>Watt Linear</a:t>
            </a:r>
            <a:r>
              <a:rPr lang="en-US" sz="1200" dirty="0" smtClean="0"/>
              <a:t> </a:t>
            </a:r>
            <a:r>
              <a:rPr lang="en-US" sz="1200" dirty="0"/>
              <a:t>Lumens Linear </a:t>
            </a:r>
            <a:r>
              <a:rPr lang="en-US" sz="1200" dirty="0" smtClean="0"/>
              <a:t> </a:t>
            </a:r>
            <a:r>
              <a:rPr lang="en-US" sz="1200" dirty="0"/>
              <a:t>Efficacy </a:t>
            </a:r>
            <a:r>
              <a:rPr lang="en-US" sz="1200" dirty="0" err="1"/>
              <a:t>Calc</a:t>
            </a:r>
            <a:r>
              <a:rPr lang="en-US" sz="1200" dirty="0" smtClean="0"/>
              <a:t> </a:t>
            </a:r>
            <a:r>
              <a:rPr lang="en-US" sz="1200" dirty="0"/>
              <a:t>Efficacy</a:t>
            </a:r>
            <a:r>
              <a:rPr lang="en-US" sz="1200" dirty="0" smtClean="0"/>
              <a:t> </a:t>
            </a:r>
            <a:r>
              <a:rPr lang="en-US" sz="1200" dirty="0"/>
              <a:t>TITLE24</a:t>
            </a:r>
            <a:r>
              <a:rPr lang="en-US" sz="1200" dirty="0" smtClean="0"/>
              <a:t> </a:t>
            </a:r>
            <a:r>
              <a:rPr lang="en-US" sz="1200" dirty="0"/>
              <a:t>Energy Star</a:t>
            </a:r>
            <a:r>
              <a:rPr lang="en-US" sz="1200" dirty="0" smtClean="0"/>
              <a:t> </a:t>
            </a:r>
            <a:r>
              <a:rPr lang="en-US" sz="1200" dirty="0"/>
              <a:t>DLC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2" name="Rectangle 81"/>
          <p:cNvSpPr/>
          <p:nvPr/>
        </p:nvSpPr>
        <p:spPr>
          <a:xfrm>
            <a:off x="356043" y="484422"/>
            <a:ext cx="11334147" cy="1391593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68326" y="2234778"/>
            <a:ext cx="11625406" cy="381005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379170" y="5823074"/>
            <a:ext cx="11614562" cy="221753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>
            <a:off x="586940" y="2260257"/>
            <a:ext cx="148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Specs Options</a:t>
            </a:r>
            <a:endParaRPr lang="en-US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672659" y="3203025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#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1205411" y="3197207"/>
            <a:ext cx="554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Spec#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2175383" y="3234043"/>
            <a:ext cx="898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</a:t>
            </a:r>
            <a:r>
              <a:rPr lang="en-US" sz="1200" dirty="0" smtClean="0"/>
              <a:t>escription</a:t>
            </a:r>
            <a:endParaRPr lang="en-US" sz="12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86940" y="3111294"/>
            <a:ext cx="11406792" cy="476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806025" y="3631860"/>
            <a:ext cx="771015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821389" y="4066056"/>
            <a:ext cx="755651" cy="368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791905" y="4096422"/>
            <a:ext cx="70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Text box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12989" y="3697622"/>
            <a:ext cx="701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C000"/>
                </a:solidFill>
              </a:rPr>
              <a:t>Text box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22219" y="3253714"/>
            <a:ext cx="855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Exceptions</a:t>
            </a:r>
            <a:endParaRPr lang="en-US" sz="12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643021" y="3182594"/>
            <a:ext cx="0" cy="1375493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65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18303"/>
              </p:ext>
            </p:extLst>
          </p:nvPr>
        </p:nvGraphicFramePr>
        <p:xfrm>
          <a:off x="971550" y="1489075"/>
          <a:ext cx="10248899" cy="3170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293"/>
                <a:gridCol w="1028381"/>
                <a:gridCol w="1015685"/>
                <a:gridCol w="1066470"/>
                <a:gridCol w="523713"/>
                <a:gridCol w="609411"/>
                <a:gridCol w="710980"/>
                <a:gridCol w="431666"/>
                <a:gridCol w="390404"/>
                <a:gridCol w="609411"/>
                <a:gridCol w="2348772"/>
                <a:gridCol w="523713"/>
              </a:tblGrid>
              <a:tr h="323850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PRODUCT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SERIES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CEILING</a:t>
                      </a:r>
                      <a:br>
                        <a:rPr lang="en-US" sz="900" u="none" strike="noStrike">
                          <a:effectLst/>
                        </a:rPr>
                      </a:br>
                      <a:r>
                        <a:rPr lang="en-US" sz="900" u="none" strike="noStrike">
                          <a:effectLst/>
                        </a:rPr>
                        <a:t>APPEARANCE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LAMP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>
                          <a:effectLst/>
                        </a:rPr>
                        <a:t>a1</a:t>
                      </a:r>
                      <a:endParaRPr lang="en-US" sz="900" b="1" i="1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E3R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ELEMENT</a:t>
                      </a:r>
                      <a:br>
                        <a:rPr lang="en-US" sz="900" u="none" strike="noStrike">
                          <a:effectLst/>
                        </a:rPr>
                      </a:br>
                      <a:r>
                        <a:rPr lang="en-US" sz="900" u="none" strike="noStrike">
                          <a:effectLst/>
                        </a:rPr>
                        <a:t>3" ROUND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>
                          <a:effectLst/>
                        </a:rPr>
                        <a:t>b1</a:t>
                      </a:r>
                      <a:endParaRPr lang="en-US" sz="900" b="1" i="1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LF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FLANGELESS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>
                          <a:effectLst/>
                        </a:rPr>
                        <a:t>c1</a:t>
                      </a:r>
                      <a:endParaRPr lang="en-US" sz="900" b="1" i="1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-LH827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CITIZEN 80 CRI, 2700K, HIGH OUTPUT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55167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 dirty="0">
                          <a:effectLst/>
                        </a:rPr>
                        <a:t>a2</a:t>
                      </a:r>
                      <a:endParaRPr lang="en-US" sz="900" b="1" i="1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E3S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ELEMENT</a:t>
                      </a:r>
                      <a:br>
                        <a:rPr lang="en-US" sz="900" u="none" strike="noStrike">
                          <a:effectLst/>
                        </a:rPr>
                      </a:br>
                      <a:r>
                        <a:rPr lang="en-US" sz="900" u="none" strike="noStrike">
                          <a:effectLst/>
                        </a:rPr>
                        <a:t>3" SQUARE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>
                          <a:effectLst/>
                        </a:rPr>
                        <a:t>b2</a:t>
                      </a:r>
                      <a:endParaRPr lang="en-US" sz="900" b="1" i="1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FF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FLANGED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>
                          <a:effectLst/>
                        </a:rPr>
                        <a:t>c2</a:t>
                      </a:r>
                      <a:endParaRPr lang="en-US" sz="900" b="1" i="1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-LH830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CITIZEN 80 CRI, 3000K, HIGH OUTPUT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5149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 dirty="0">
                          <a:effectLst/>
                        </a:rPr>
                        <a:t>b3</a:t>
                      </a:r>
                      <a:endParaRPr lang="en-US" sz="900" b="1" i="1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WC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WOOD CEILING*</a:t>
                      </a:r>
                      <a:endParaRPr lang="en-US" sz="900" b="0" i="0" u="none" strike="noStrike">
                        <a:solidFill>
                          <a:srgbClr val="BF8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b1</a:t>
                      </a:r>
                      <a:endParaRPr lang="en-US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>
                          <a:effectLst/>
                        </a:rPr>
                        <a:t>c3</a:t>
                      </a:r>
                      <a:endParaRPr lang="en-US" sz="900" b="1" i="1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-LH835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CITIZEN 80 CRI, 3500K, HIGH OUTPUT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/>
                </a:tc>
              </a:tr>
              <a:tr h="417251"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>
                          <a:effectLst/>
                        </a:rPr>
                        <a:t>c4</a:t>
                      </a:r>
                      <a:endParaRPr lang="en-US" sz="900" b="1" i="1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-LH927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CITIZEN 90 CRI, 2700K, HIGH OUTPUT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443230"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>
                          <a:effectLst/>
                        </a:rPr>
                        <a:t>c5</a:t>
                      </a:r>
                      <a:endParaRPr lang="en-US" sz="900" b="1" i="1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-LH930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CITIZEN 90 CRI, 3000K, HIGH OUTPUT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443230"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i="1" u="none" strike="noStrike" dirty="0">
                          <a:effectLst/>
                        </a:rPr>
                        <a:t>c6</a:t>
                      </a:r>
                      <a:endParaRPr lang="en-US" sz="900" b="1" i="1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-LH935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CITIZEN 90 CRI, 3500K, HIGH OUTPUT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57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215</Words>
  <Application>Microsoft Office PowerPoint</Application>
  <PresentationFormat>Widescreen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oleg petruchenko</dc:creator>
  <cp:lastModifiedBy>work</cp:lastModifiedBy>
  <cp:revision>17</cp:revision>
  <dcterms:created xsi:type="dcterms:W3CDTF">2018-06-09T01:20:22Z</dcterms:created>
  <dcterms:modified xsi:type="dcterms:W3CDTF">2018-06-09T21:39:24Z</dcterms:modified>
</cp:coreProperties>
</file>